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3C8C8F8-22CA-4E13-BF4D-EAD8B80005E5}">
  <a:tblStyle styleId="{83C8C8F8-22CA-4E13-BF4D-EAD8B80005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Roboto-bold.fntdata"/><Relationship Id="rId10" Type="http://schemas.openxmlformats.org/officeDocument/2006/relationships/slide" Target="slides/slide4.xml"/><Relationship Id="rId21" Type="http://schemas.openxmlformats.org/officeDocument/2006/relationships/font" Target="fonts/Roboto-regular.fntdata"/><Relationship Id="rId13" Type="http://schemas.openxmlformats.org/officeDocument/2006/relationships/slide" Target="slides/slide7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6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02b8f86e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02b8f86e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Al’s slides: 1 --&gt;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Keleigh’s slides: 5+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5e4e1ae0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5e4e1ae0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5e4e1ae0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5e4e1ae0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02b8f86e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a02b8f86e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02b8f86e9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02b8f86e9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02b8f86e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02b8f86e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02b8f86e9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02b8f86e9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02b8f86e9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02b8f86e9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02b8f86e9_1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02b8f86e9_1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02b8f86e9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02b8f86e9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02b8f86e9_1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02b8f86e9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of these components were in the AP Classroom last year for students who may have taken an AP Course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02b8f86e9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02b8f86e9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50">
                <a:solidFill>
                  <a:srgbClr val="50505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" sz="1650">
                <a:solidFill>
                  <a:srgbClr val="50505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AP Daily videos are short on-demand segments led by expert AP teachers. The videos can help you cover all course content and skills and use class time for focused discussions and collaboration.”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02b8f86e9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02b8f86e9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02b8f86e9_1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02b8f86e9_1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24.png"/><Relationship Id="rId7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3.png"/><Relationship Id="rId7" Type="http://schemas.openxmlformats.org/officeDocument/2006/relationships/hyperlink" Target="mailto:keleighforeman@u-46.or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0" Type="http://schemas.openxmlformats.org/officeDocument/2006/relationships/image" Target="../media/image9.pn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apcentral.collegeboard.org/about-ap-20-21/discover-benefits#footnote-1" TargetMode="External"/><Relationship Id="rId10" Type="http://schemas.openxmlformats.org/officeDocument/2006/relationships/image" Target="../media/image9.png"/><Relationship Id="rId13" Type="http://schemas.openxmlformats.org/officeDocument/2006/relationships/hyperlink" Target="https://apcentral.collegeboard.org/about-ap-20-21/discover-benefits#footnote-4" TargetMode="External"/><Relationship Id="rId12" Type="http://schemas.openxmlformats.org/officeDocument/2006/relationships/hyperlink" Target="https://apcentral.collegeboard.org/about-ap-20-21/discover-benefits#footnote-3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hyperlink" Target="https://myap.collegeboard.org/login" TargetMode="External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21.jpg"/><Relationship Id="rId7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hyperlink" Target="https://apcentral.collegeboard.org/courses/exam-dates-and-fees" TargetMode="External"/><Relationship Id="rId8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hyperlink" Target="mailto:keleighforeman@u-46.org" TargetMode="External"/><Relationship Id="rId7" Type="http://schemas.openxmlformats.org/officeDocument/2006/relationships/image" Target="../media/image24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832050" y="781525"/>
            <a:ext cx="7479900" cy="376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Advanced Placement Exams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the </a:t>
            </a:r>
            <a:r>
              <a:rPr b="1"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2021-2022 School Year</a:t>
            </a:r>
            <a:endParaRPr b="1"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200" y="-47850"/>
            <a:ext cx="1809750" cy="5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25" y="474900"/>
            <a:ext cx="1485900" cy="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800" y="4800600"/>
            <a:ext cx="10477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/>
        </p:nvSpPr>
        <p:spPr>
          <a:xfrm>
            <a:off x="3226825" y="205825"/>
            <a:ext cx="43374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Additional </a:t>
            </a:r>
            <a:r>
              <a:rPr b="1" lang="en" sz="2900"/>
              <a:t>Exam Fees </a:t>
            </a:r>
            <a:endParaRPr b="1" sz="29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 txBox="1"/>
          <p:nvPr/>
        </p:nvSpPr>
        <p:spPr>
          <a:xfrm>
            <a:off x="2014225" y="713100"/>
            <a:ext cx="6762600" cy="3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Additional College Board fees after November 15th: </a:t>
            </a:r>
            <a:b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Any Exam registration after November 15th will incur a late fee of $40.00.</a:t>
            </a:r>
            <a:b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Any AP Exam a student would like to cancel will incur a $40.00 “cancelation” fee.</a:t>
            </a:r>
            <a:b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Any Exam that is ordered in November, but not taken in May will incur a $40.00 “unused exam” fee.</a:t>
            </a:r>
            <a:b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345850" y="985775"/>
            <a:ext cx="1127100" cy="1105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538" y="1262590"/>
            <a:ext cx="1362276" cy="6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99700" y="860425"/>
            <a:ext cx="6809051" cy="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200" y="-47850"/>
            <a:ext cx="1809750" cy="5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25" y="474900"/>
            <a:ext cx="1485900" cy="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800" y="4800600"/>
            <a:ext cx="10477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2865875" y="186775"/>
            <a:ext cx="52767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Timeline for AP Exams</a:t>
            </a:r>
            <a:endParaRPr b="1" sz="29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9700" y="784225"/>
            <a:ext cx="6809051" cy="57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4" name="Google Shape;184;p23"/>
          <p:cNvGraphicFramePr/>
          <p:nvPr/>
        </p:nvGraphicFramePr>
        <p:xfrm>
          <a:off x="243650" y="106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{83C8C8F8-22CA-4E13-BF4D-EAD8B80005E5}</a:tableStyleId>
              </a:tblPr>
              <a:tblGrid>
                <a:gridCol w="1514900"/>
                <a:gridCol w="3477575"/>
                <a:gridCol w="367262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b="1"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 b="1"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</a:t>
                      </a:r>
                      <a:endParaRPr b="1"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 </a:t>
                      </a: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→       </a:t>
                      </a:r>
                      <a:b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October 15th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 enrollment for AP Classroom sections. Enrolling in an AP Classroom section automatically registers a student for that AP Exam.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 = There is no cost for enrolling in a course that corresponds to a class on the student’s schedule.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$96.00 = cost of registering for an additional AP Exam, contact </a:t>
                      </a:r>
                      <a:r>
                        <a:rPr lang="en" sz="1200" u="sng">
                          <a:solidFill>
                            <a:srgbClr val="1155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keleighforeman@u-46.org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October 16th → November 1st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will confirm which exams they are/aren’t taking with their classroom teachers. At this time students can “opt-out” of an AP exam they do not want to take.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 = no cost of opting out of an AP Exam during this window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 15th → March 15th 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may add additional AP Exams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$40.00 = late registration fee charged to student’s school account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may elect to opt-out of an exam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$40.00 = exam cancelation fee charged to student’s school account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2nd - 13th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 Exams are conducted in school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$40.00 = “unused exam” charged for any exam that a student registers for but does not take on exam day.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1217150" y="4418575"/>
            <a:ext cx="6893700" cy="286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4050" y="0"/>
            <a:ext cx="92818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/>
          <p:nvPr/>
        </p:nvSpPr>
        <p:spPr>
          <a:xfrm>
            <a:off x="676200" y="756875"/>
            <a:ext cx="7791600" cy="3477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6"/>
          <p:cNvSpPr txBox="1"/>
          <p:nvPr/>
        </p:nvSpPr>
        <p:spPr>
          <a:xfrm>
            <a:off x="1504950" y="1154900"/>
            <a:ext cx="6134100" cy="54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Roboto"/>
                <a:ea typeface="Roboto"/>
                <a:cs typeface="Roboto"/>
                <a:sym typeface="Roboto"/>
              </a:rPr>
              <a:t>Contact: 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6"/>
          <p:cNvSpPr txBox="1"/>
          <p:nvPr/>
        </p:nvSpPr>
        <p:spPr>
          <a:xfrm>
            <a:off x="1300400" y="1992075"/>
            <a:ext cx="27171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Alan Flota</a:t>
            </a:r>
            <a:br>
              <a:rPr lang="en" sz="2400">
                <a:latin typeface="Roboto"/>
                <a:ea typeface="Roboto"/>
                <a:cs typeface="Roboto"/>
                <a:sym typeface="Roboto"/>
              </a:rPr>
            </a:b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(847) 888-5100 x5104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AlanFlota@u-46.org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"/>
          <p:cNvSpPr txBox="1"/>
          <p:nvPr/>
        </p:nvSpPr>
        <p:spPr>
          <a:xfrm>
            <a:off x="4919725" y="1992075"/>
            <a:ext cx="32322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Keleigh Foreman</a:t>
            </a:r>
            <a:br>
              <a:rPr lang="en" sz="2400">
                <a:latin typeface="Roboto"/>
                <a:ea typeface="Roboto"/>
                <a:cs typeface="Roboto"/>
                <a:sym typeface="Roboto"/>
              </a:rPr>
            </a:b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(847) 888-5100 x5133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KeleighForeman@u-46.org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4" name="Google Shape;204;p26"/>
          <p:cNvCxnSpPr/>
          <p:nvPr/>
        </p:nvCxnSpPr>
        <p:spPr>
          <a:xfrm>
            <a:off x="4592450" y="1943350"/>
            <a:ext cx="0" cy="197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200" y="-47850"/>
            <a:ext cx="1809750" cy="5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25" y="474900"/>
            <a:ext cx="1485900" cy="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9700" y="932100"/>
            <a:ext cx="6809051" cy="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9800" y="4800600"/>
            <a:ext cx="10477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397475" y="154725"/>
            <a:ext cx="42135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Roboto"/>
                <a:ea typeface="Roboto"/>
                <a:cs typeface="Roboto"/>
                <a:sym typeface="Roboto"/>
              </a:rPr>
              <a:t>Benefits of AP Courses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283975" y="1141650"/>
            <a:ext cx="1139400" cy="114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3812" y="1399400"/>
            <a:ext cx="679731" cy="8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68125" y="1370425"/>
            <a:ext cx="838984" cy="8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17038" y="2114203"/>
            <a:ext cx="964775" cy="91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76591" y="2912800"/>
            <a:ext cx="964784" cy="9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2881850" y="1577350"/>
            <a:ext cx="30000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">
                <a:solidFill>
                  <a:srgbClr val="50505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Get familiar with college-level work -- b</a:t>
            </a:r>
            <a:r>
              <a:rPr lang="en">
                <a:solidFill>
                  <a:srgbClr val="50505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oos</a:t>
            </a:r>
            <a:r>
              <a:rPr lang="en">
                <a:solidFill>
                  <a:srgbClr val="50505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ting</a:t>
            </a:r>
            <a:r>
              <a:rPr lang="en">
                <a:solidFill>
                  <a:srgbClr val="50505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confidence by tackling challenging coursework</a:t>
            </a:r>
            <a:endParaRPr>
              <a:solidFill>
                <a:srgbClr val="50505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390450" y="2547725"/>
            <a:ext cx="2764500" cy="16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">
                <a:solidFill>
                  <a:srgbClr val="50505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Time management, critical thinking, scholarly writing -- AP courses help students hone the skills they’ll need in college and career.</a:t>
            </a:r>
            <a:endParaRPr>
              <a:solidFill>
                <a:srgbClr val="0077C8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189750" y="3492900"/>
            <a:ext cx="3048300" cy="1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">
                <a:solidFill>
                  <a:srgbClr val="50505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Studying a subject in depth can give students new insights and even put them on the path to a career</a:t>
            </a:r>
            <a:endParaRPr>
              <a:solidFill>
                <a:srgbClr val="50505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2843575" y="1215000"/>
            <a:ext cx="32025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b="1" lang="en" sz="1800">
                <a:solidFill>
                  <a:srgbClr val="50505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Get a Taste of College</a:t>
            </a:r>
            <a:endParaRPr b="1" sz="1800">
              <a:solidFill>
                <a:srgbClr val="0077C8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189750" y="3140975"/>
            <a:ext cx="27645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b="1" lang="en" sz="1800">
                <a:solidFill>
                  <a:srgbClr val="50505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Discover Your Passion</a:t>
            </a:r>
            <a:endParaRPr b="1" sz="1800">
              <a:solidFill>
                <a:srgbClr val="0077C8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6447650" y="2237800"/>
            <a:ext cx="27645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b="1" lang="en" sz="1800">
                <a:solidFill>
                  <a:srgbClr val="50505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Develop College Skills</a:t>
            </a:r>
            <a:endParaRPr b="1" sz="1800">
              <a:solidFill>
                <a:srgbClr val="0077C8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200" y="-47850"/>
            <a:ext cx="1809750" cy="5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25" y="474900"/>
            <a:ext cx="1485900" cy="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9700" y="932100"/>
            <a:ext cx="6809051" cy="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9800" y="4800600"/>
            <a:ext cx="10477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3397475" y="154725"/>
            <a:ext cx="42135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Roboto"/>
                <a:ea typeface="Roboto"/>
                <a:cs typeface="Roboto"/>
                <a:sym typeface="Roboto"/>
              </a:rPr>
              <a:t>Benefits of AP Courses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283975" y="1141650"/>
            <a:ext cx="1139400" cy="114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3812" y="1399400"/>
            <a:ext cx="679731" cy="8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68125" y="1370425"/>
            <a:ext cx="838984" cy="8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64088" y="1783528"/>
            <a:ext cx="964775" cy="91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99691" y="2931450"/>
            <a:ext cx="964784" cy="9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2881850" y="1577350"/>
            <a:ext cx="30000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">
                <a:solidFill>
                  <a:srgbClr val="50505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85% of colleges and universities report that a student’s AP experience favorably impacts admission decisions </a:t>
            </a:r>
            <a:r>
              <a:rPr lang="en">
                <a:solidFill>
                  <a:srgbClr val="0077C8"/>
                </a:solidFill>
                <a:highlight>
                  <a:schemeClr val="lt1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[1]</a:t>
            </a:r>
            <a:endParaRPr>
              <a:solidFill>
                <a:srgbClr val="50505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6650200" y="2266775"/>
            <a:ext cx="24192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">
                <a:solidFill>
                  <a:srgbClr val="50505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Research shows that students who receive a score of 3 or higher on AP Exams typically experience greater academic success in college and have higher graduation rates than their non-AP peers.</a:t>
            </a:r>
            <a:r>
              <a:rPr lang="en">
                <a:solidFill>
                  <a:srgbClr val="0077C8"/>
                </a:solidFill>
                <a:highlight>
                  <a:schemeClr val="lt1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[3]</a:t>
            </a:r>
            <a:endParaRPr>
              <a:solidFill>
                <a:srgbClr val="0077C8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2999600" y="3356700"/>
            <a:ext cx="3432600" cy="16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">
                <a:solidFill>
                  <a:srgbClr val="50505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Research shows that students who take AP courses and exams are much more likely than their peers to complete a college degree on time</a:t>
            </a:r>
            <a:r>
              <a:rPr lang="en">
                <a:solidFill>
                  <a:srgbClr val="0077C8"/>
                </a:solidFill>
                <a:highlight>
                  <a:schemeClr val="lt1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[4]</a:t>
            </a:r>
            <a:r>
              <a:rPr lang="en">
                <a:solidFill>
                  <a:srgbClr val="50505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—which means they avoid paying for, for example, a fifth year of tuition.</a:t>
            </a:r>
            <a:endParaRPr>
              <a:solidFill>
                <a:srgbClr val="50505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2843575" y="1215000"/>
            <a:ext cx="3347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b="1" lang="en" sz="1800">
                <a:solidFill>
                  <a:srgbClr val="50505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Signals to College Admissions </a:t>
            </a:r>
            <a:endParaRPr b="1" sz="1800">
              <a:solidFill>
                <a:srgbClr val="0077C8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2999600" y="3003950"/>
            <a:ext cx="27645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b="1" lang="en" sz="1800">
                <a:solidFill>
                  <a:srgbClr val="50505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Completion of Degree</a:t>
            </a:r>
            <a:endParaRPr b="1" sz="1800">
              <a:solidFill>
                <a:srgbClr val="0077C8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6650200" y="1925775"/>
            <a:ext cx="225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b="1" lang="en" sz="1800">
                <a:solidFill>
                  <a:srgbClr val="50505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Academic Success</a:t>
            </a:r>
            <a:endParaRPr b="1" sz="1800">
              <a:solidFill>
                <a:srgbClr val="0077C8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63" y="865375"/>
            <a:ext cx="765810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713" y="565475"/>
            <a:ext cx="6124575" cy="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200" y="-47850"/>
            <a:ext cx="1809750" cy="5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25" y="474900"/>
            <a:ext cx="1485900" cy="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9700" y="905388"/>
            <a:ext cx="6809051" cy="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9800" y="4800600"/>
            <a:ext cx="10477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3005650" y="1149250"/>
            <a:ext cx="59913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All students who enrolled in their teacher’s AP Classroom, are automatically registered for the AP Exam for that course.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❏"/>
            </a:pP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https://myap.collegeboard.org/login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AP Classroom is not the same as Canvas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latin typeface="Roboto"/>
                <a:ea typeface="Roboto"/>
                <a:cs typeface="Roboto"/>
                <a:sym typeface="Roboto"/>
              </a:rPr>
            </a:b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All “second semester only courses” will have a separate registration period beginning January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AP Macroeconomics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2147000" y="532050"/>
            <a:ext cx="68091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sp>
        <p:nvSpPr>
          <p:cNvPr id="111" name="Google Shape;111;p17"/>
          <p:cNvSpPr txBox="1"/>
          <p:nvPr/>
        </p:nvSpPr>
        <p:spPr>
          <a:xfrm>
            <a:off x="2370200" y="194275"/>
            <a:ext cx="63627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Roboto"/>
                <a:ea typeface="Roboto"/>
                <a:cs typeface="Roboto"/>
                <a:sym typeface="Roboto"/>
              </a:rPr>
              <a:t>The AP Classroom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9799" y="1149250"/>
            <a:ext cx="2606724" cy="20687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3" name="Google Shape;113;p17"/>
          <p:cNvSpPr txBox="1"/>
          <p:nvPr/>
        </p:nvSpPr>
        <p:spPr>
          <a:xfrm>
            <a:off x="106075" y="623650"/>
            <a:ext cx="14355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3469450" y="4680300"/>
            <a:ext cx="56745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Student/parent number: (888) 225-5427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9800" y="4214225"/>
            <a:ext cx="586375" cy="5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325" y="0"/>
            <a:ext cx="18097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600" y="437100"/>
            <a:ext cx="1485900" cy="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5">
            <a:alphaModFix/>
          </a:blip>
          <a:srcRect b="2583" l="1205" r="1555" t="8027"/>
          <a:stretch/>
        </p:blipFill>
        <p:spPr>
          <a:xfrm>
            <a:off x="219100" y="1374875"/>
            <a:ext cx="2884476" cy="1694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3" name="Google Shape;123;p18"/>
          <p:cNvSpPr txBox="1"/>
          <p:nvPr/>
        </p:nvSpPr>
        <p:spPr>
          <a:xfrm>
            <a:off x="3160100" y="937475"/>
            <a:ext cx="60177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❏ 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Unit Guides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provides a comprehensive overview of course content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b="1" lang="en" sz="1800">
                <a:latin typeface="Roboto"/>
                <a:ea typeface="Roboto"/>
                <a:cs typeface="Roboto"/>
                <a:sym typeface="Roboto"/>
              </a:rPr>
            </a:b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❏ 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Personal Progress Checks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provide students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with actionable feedback throughout the year.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❏ 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AP Question Bank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boosts exam practice with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15,000+ on-demand AP Exam questions.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❏ 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Progress Dashboard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highlights progress and areas of focus throughout the year.</a:t>
            </a:r>
            <a:br>
              <a:rPr lang="en" sz="1800">
                <a:latin typeface="Roboto"/>
                <a:ea typeface="Roboto"/>
                <a:cs typeface="Roboto"/>
                <a:sym typeface="Roboto"/>
              </a:rPr>
            </a:br>
            <a:br>
              <a:rPr b="1" lang="en" sz="1800">
                <a:latin typeface="Roboto"/>
                <a:ea typeface="Roboto"/>
                <a:cs typeface="Roboto"/>
                <a:sym typeface="Roboto"/>
              </a:rPr>
            </a:b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2933475" y="135525"/>
            <a:ext cx="59730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Roboto"/>
                <a:ea typeface="Roboto"/>
                <a:cs typeface="Roboto"/>
                <a:sym typeface="Roboto"/>
              </a:rPr>
              <a:t>Resources in AP Classroom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7425" y="838075"/>
            <a:ext cx="6809051" cy="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200" y="-47850"/>
            <a:ext cx="1809750" cy="5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25" y="474900"/>
            <a:ext cx="1485900" cy="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800" y="4800600"/>
            <a:ext cx="10477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/>
        </p:nvSpPr>
        <p:spPr>
          <a:xfrm>
            <a:off x="4131225" y="1159650"/>
            <a:ext cx="4741500" cy="28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60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Font typeface="Roboto"/>
              <a:buChar char="❏"/>
            </a:pPr>
            <a:r>
              <a:rPr lang="en" sz="18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AP Daily videos are short on-demand segments led by expert AP teachers. </a:t>
            </a:r>
            <a:br>
              <a:rPr lang="en" sz="18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endParaRPr sz="185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33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Font typeface="Roboto"/>
              <a:buChar char="❏"/>
            </a:pPr>
            <a:r>
              <a:rPr lang="en" sz="16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Can be viewed by students through AP Classroom</a:t>
            </a:r>
            <a:br>
              <a:rPr lang="en" sz="16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endParaRPr sz="165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33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Font typeface="Roboto"/>
              <a:buChar char="❏"/>
            </a:pPr>
            <a:r>
              <a:rPr lang="en" sz="16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Can be assigned as “tasks” for students to see when logging into AP Classroom</a:t>
            </a:r>
            <a:endParaRPr sz="165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375" y="1321913"/>
            <a:ext cx="3093399" cy="30933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5" name="Google Shape;135;p19"/>
          <p:cNvSpPr txBox="1"/>
          <p:nvPr/>
        </p:nvSpPr>
        <p:spPr>
          <a:xfrm>
            <a:off x="3226825" y="205825"/>
            <a:ext cx="43374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Instructional Videos</a:t>
            </a:r>
            <a:endParaRPr b="1" sz="29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99700" y="932100"/>
            <a:ext cx="6809051" cy="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200" y="-47850"/>
            <a:ext cx="1809750" cy="5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25" y="474900"/>
            <a:ext cx="1485900" cy="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9700" y="1008300"/>
            <a:ext cx="6809051" cy="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9800" y="4800600"/>
            <a:ext cx="10477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2152650" y="1139700"/>
            <a:ext cx="6362700" cy="3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❏ 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Tests for the Spring of 2022 will be full-length, in person tests administered at school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❏ 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 Exams will be held two weeks in May: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May 2nd - 6th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May 9th - 13th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❏ 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more details visit the College Board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website. Visit this link or QR code to get there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https://apcentral.collegeboard.org</a:t>
            </a:r>
            <a:endParaRPr b="1"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2152650" y="361950"/>
            <a:ext cx="680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sp>
        <p:nvSpPr>
          <p:cNvPr id="147" name="Google Shape;147;p20"/>
          <p:cNvSpPr txBox="1"/>
          <p:nvPr/>
        </p:nvSpPr>
        <p:spPr>
          <a:xfrm>
            <a:off x="2343150" y="474900"/>
            <a:ext cx="63627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AP </a:t>
            </a: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Testing for 2021 - 2022</a:t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10950" y="4156200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8475" y="3319875"/>
            <a:ext cx="180975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 rotWithShape="1">
          <a:blip r:embed="rId10">
            <a:alphaModFix/>
          </a:blip>
          <a:srcRect b="0" l="23185" r="23105" t="0"/>
          <a:stretch/>
        </p:blipFill>
        <p:spPr>
          <a:xfrm>
            <a:off x="402075" y="1065450"/>
            <a:ext cx="903198" cy="803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200" y="-47850"/>
            <a:ext cx="1809750" cy="5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25" y="474900"/>
            <a:ext cx="1485900" cy="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800" y="4800600"/>
            <a:ext cx="104775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3226825" y="205825"/>
            <a:ext cx="43374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Exam Fees</a:t>
            </a:r>
            <a:r>
              <a:rPr b="1" lang="en" sz="2900"/>
              <a:t> </a:t>
            </a:r>
            <a:endParaRPr b="1" sz="29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2014225" y="1017900"/>
            <a:ext cx="6762600" cy="3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❏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First exam is covered by the District.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❏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Remaining exams will be covered by Elgin High School through Title I funds.*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  <a:r>
              <a:rPr i="1"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only applies to courses for which your child is currently enrolled in</a:t>
            </a:r>
            <a:br>
              <a:rPr i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i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❏ Students may elect to take additional exams that are offered at Elgin High School outside of their coursework, but will be responsible for the cost of the exam.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❏ Cost of exam = $96.00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❏ Contact Keleigh Foreman at </a:t>
            </a: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keleighforeman@u-46.org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or extension 5133 to register for any additional exams.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345850" y="985775"/>
            <a:ext cx="1127100" cy="1105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538" y="1262590"/>
            <a:ext cx="1362276" cy="6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99700" y="860425"/>
            <a:ext cx="6809051" cy="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